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5" r:id="rId4"/>
    <p:sldId id="258" r:id="rId5"/>
    <p:sldId id="259" r:id="rId6"/>
    <p:sldId id="260" r:id="rId7"/>
    <p:sldId id="264" r:id="rId8"/>
    <p:sldId id="265" r:id="rId9"/>
    <p:sldId id="273" r:id="rId10"/>
    <p:sldId id="266" r:id="rId11"/>
    <p:sldId id="261" r:id="rId12"/>
    <p:sldId id="262" r:id="rId13"/>
    <p:sldId id="263" r:id="rId14"/>
    <p:sldId id="267" r:id="rId15"/>
    <p:sldId id="276" r:id="rId16"/>
    <p:sldId id="268" r:id="rId17"/>
    <p:sldId id="274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A58-8550-354E-AB01-C1FC1487872A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0C068-FCDC-A248-8316-D169DD876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3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Adele Cutler</a:t>
            </a:r>
            <a:r>
              <a:rPr lang="en-US" baseline="0" dirty="0" smtClean="0"/>
              <a:t> helped developed random forests. Unfortunately, the articles were single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0C068-FCDC-A248-8316-D169DD87695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4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5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4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2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1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1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1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2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02B3-A3F9-A849-B505-3F08F3B9D5C4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115E-56A4-844C-B6F9-6BA912CB9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9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acity.com/course/intro-to-machine-learning--ud120" TargetMode="External"/><Relationship Id="rId4" Type="http://schemas.openxmlformats.org/officeDocument/2006/relationships/hyperlink" Target="https://www.r-bloggers.com/using-knn-classifier-to-predict-whether-the-price-of-stock-will-increas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atacamp.com/courses/machine-learning-toolbo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0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4330"/>
            <a:ext cx="8229600" cy="1143000"/>
          </a:xfrm>
        </p:spPr>
        <p:txBody>
          <a:bodyPr/>
          <a:lstStyle/>
          <a:p>
            <a:r>
              <a:rPr lang="en-US" dirty="0" smtClean="0"/>
              <a:t>Lab Section 1: Setting things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8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CART, KNN, and random forests are all classifiers</a:t>
            </a:r>
          </a:p>
          <a:p>
            <a:endParaRPr lang="en-US" dirty="0"/>
          </a:p>
          <a:p>
            <a:r>
              <a:rPr lang="en-US" dirty="0" smtClean="0"/>
              <a:t>They “learn” patterns from existing data, create rules or boundaries, and then make predictions about which group a given data point belongs </a:t>
            </a:r>
            <a:r>
              <a:rPr lang="en-US" dirty="0" smtClean="0"/>
              <a:t>to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They are all supervised learning: you tell the algorithm what you want and give it </a:t>
            </a:r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52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CART: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And Regression Trees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Partition the data into increasingly small segments in order to make a </a:t>
            </a:r>
            <a:r>
              <a:rPr lang="en-US" dirty="0" smtClean="0"/>
              <a:t>prediction</a:t>
            </a:r>
          </a:p>
          <a:p>
            <a:endParaRPr lang="en-US" dirty="0"/>
          </a:p>
          <a:p>
            <a:r>
              <a:rPr lang="en-US" dirty="0" smtClean="0"/>
              <a:t>Find optimal splits in the data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basis for random forests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0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CART</a:t>
            </a:r>
            <a:endParaRPr lang="en-US" dirty="0"/>
          </a:p>
        </p:txBody>
      </p:sp>
      <p:pic>
        <p:nvPicPr>
          <p:cNvPr id="6" name="Content Placeholder 5" descr="exampletre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3" r="15709"/>
          <a:stretch/>
        </p:blipFill>
        <p:spPr>
          <a:xfrm>
            <a:off x="457199" y="1600200"/>
            <a:ext cx="8407765" cy="4525963"/>
          </a:xfrm>
        </p:spPr>
      </p:pic>
    </p:spTree>
    <p:extLst>
      <p:ext uri="{BB962C8B-B14F-4D97-AF65-F5344CB8AC3E}">
        <p14:creationId xmlns:p14="http://schemas.microsoft.com/office/powerpoint/2010/main" val="202599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0793"/>
            <a:ext cx="8229600" cy="1143000"/>
          </a:xfrm>
        </p:spPr>
        <p:txBody>
          <a:bodyPr/>
          <a:lstStyle/>
          <a:p>
            <a:r>
              <a:rPr lang="en-US" dirty="0" smtClean="0"/>
              <a:t>Lab Section 2: Make a CART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00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Supervised ensemble method</a:t>
            </a:r>
          </a:p>
          <a:p>
            <a:endParaRPr lang="en-US" dirty="0"/>
          </a:p>
          <a:p>
            <a:r>
              <a:rPr lang="en-US" dirty="0" smtClean="0"/>
              <a:t>Relies on bootstrap aggregating or bagging</a:t>
            </a:r>
          </a:p>
          <a:p>
            <a:endParaRPr lang="en-US" dirty="0"/>
          </a:p>
          <a:p>
            <a:r>
              <a:rPr lang="en-US" dirty="0" smtClean="0"/>
              <a:t>Tree bagging: learning a decision tree on a random sample of training data</a:t>
            </a:r>
          </a:p>
          <a:p>
            <a:endParaRPr lang="en-US" dirty="0"/>
          </a:p>
          <a:p>
            <a:r>
              <a:rPr lang="en-US" dirty="0" smtClean="0"/>
              <a:t>Random forests adds an additional step by randomizing the variables evaluated at each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85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random forests classifier grows a forest of classification trees</a:t>
            </a:r>
          </a:p>
          <a:p>
            <a:endParaRPr lang="en-US" dirty="0" smtClean="0"/>
          </a:p>
          <a:p>
            <a:r>
              <a:rPr lang="en-US" dirty="0" smtClean="0"/>
              <a:t>The classifier randomly samples variables at the nodes of the tree; </a:t>
            </a:r>
            <a:r>
              <a:rPr lang="en-US" dirty="0" smtClean="0"/>
              <a:t>trees uncorrelated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classifier then combines the </a:t>
            </a:r>
            <a:r>
              <a:rPr lang="en-US" dirty="0" smtClean="0"/>
              <a:t>predictions</a:t>
            </a:r>
          </a:p>
          <a:p>
            <a:endParaRPr lang="en-US" dirty="0"/>
          </a:p>
          <a:p>
            <a:r>
              <a:rPr lang="en-US" dirty="0" smtClean="0"/>
              <a:t>Note: can also be used with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72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each node in each tree, the classifier finds the optimal split that best separates the remaining data into homogenous groups</a:t>
            </a:r>
          </a:p>
          <a:p>
            <a:endParaRPr lang="en-US" dirty="0"/>
          </a:p>
          <a:p>
            <a:r>
              <a:rPr lang="en-US" dirty="0" smtClean="0"/>
              <a:t>A split can be a number, a linear combination, or a classification</a:t>
            </a:r>
          </a:p>
          <a:p>
            <a:endParaRPr lang="en-US" dirty="0"/>
          </a:p>
          <a:p>
            <a:r>
              <a:rPr lang="en-US" dirty="0" smtClean="0"/>
              <a:t>This recursive partitioning process generates classification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46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9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 Section 3: Random Forests and Post-Estimation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07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learning and neural nets</a:t>
            </a:r>
          </a:p>
          <a:p>
            <a:endParaRPr lang="en-US" dirty="0"/>
          </a:p>
          <a:p>
            <a:r>
              <a:rPr lang="en-US" dirty="0" smtClean="0"/>
              <a:t>Feature selection</a:t>
            </a:r>
          </a:p>
          <a:p>
            <a:endParaRPr lang="en-US" dirty="0" smtClean="0"/>
          </a:p>
          <a:p>
            <a:r>
              <a:rPr lang="en-US" dirty="0" smtClean="0"/>
              <a:t>Doing this in Python</a:t>
            </a:r>
          </a:p>
          <a:p>
            <a:endParaRPr lang="en-US" dirty="0"/>
          </a:p>
          <a:p>
            <a:r>
              <a:rPr lang="en-US" dirty="0" smtClean="0"/>
              <a:t>Causal inference with 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Machine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learning: using algorithms to build models and generate predictions from </a:t>
            </a:r>
            <a:r>
              <a:rPr lang="en-US" dirty="0" smtClean="0"/>
              <a:t>data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Contrast to what we’ve learned in stats classes, where the user specifies a model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Muchlinski</a:t>
            </a:r>
            <a:r>
              <a:rPr lang="en-US" dirty="0"/>
              <a:t>, David, David </a:t>
            </a:r>
            <a:r>
              <a:rPr lang="en-US" dirty="0" err="1"/>
              <a:t>Siroky</a:t>
            </a:r>
            <a:r>
              <a:rPr lang="en-US" dirty="0"/>
              <a:t>, </a:t>
            </a:r>
            <a:r>
              <a:rPr lang="en-US" dirty="0" err="1"/>
              <a:t>Jingrui</a:t>
            </a:r>
            <a:r>
              <a:rPr lang="en-US" dirty="0"/>
              <a:t> He, and Matthew Kocher. "Comparing Random Forest with Logistic Regression for Predicting Class-Imbalanced Civil War Onset Data." </a:t>
            </a:r>
            <a:r>
              <a:rPr lang="en-US" i="1" dirty="0"/>
              <a:t>Political Analysis</a:t>
            </a:r>
            <a:r>
              <a:rPr lang="en-US" dirty="0"/>
              <a:t> 24, no. 1 (2016): 87-103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 smtClean="0"/>
              <a:t>excellent and helpful replication files)</a:t>
            </a:r>
          </a:p>
          <a:p>
            <a:endParaRPr lang="en-US" dirty="0"/>
          </a:p>
          <a:p>
            <a:r>
              <a:rPr lang="en-US" dirty="0" err="1"/>
              <a:t>Breiman</a:t>
            </a:r>
            <a:r>
              <a:rPr lang="en-US" dirty="0"/>
              <a:t>, Leo. "Random forests." </a:t>
            </a:r>
            <a:r>
              <a:rPr lang="en-US" i="1" dirty="0"/>
              <a:t>Machine learning</a:t>
            </a:r>
            <a:r>
              <a:rPr lang="en-US" dirty="0"/>
              <a:t> 45.1 (2001): 5-32.	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Breiman</a:t>
            </a:r>
            <a:r>
              <a:rPr lang="en-US" dirty="0"/>
              <a:t>, Leo. "Statistical modeling: The two cultures (with comments and a rejoinder by the author)." </a:t>
            </a:r>
            <a:r>
              <a:rPr lang="en-US" i="1" dirty="0"/>
              <a:t>Statistical science</a:t>
            </a:r>
            <a:r>
              <a:rPr lang="en-US" dirty="0"/>
              <a:t> 16.3 (2001): 199-231.	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Grimmer, Justin. "We are all social scientists now: how big data, machine learning, and causal inference work together." </a:t>
            </a:r>
            <a:r>
              <a:rPr lang="en-US" i="1" dirty="0"/>
              <a:t>PS: Political Science &amp; Politics</a:t>
            </a:r>
            <a:r>
              <a:rPr lang="en-US" dirty="0"/>
              <a:t> 48.01 (2015): 80-83.	</a:t>
            </a:r>
          </a:p>
          <a:p>
            <a:endParaRPr lang="en-US" dirty="0"/>
          </a:p>
          <a:p>
            <a:r>
              <a:rPr lang="en-US" dirty="0"/>
              <a:t>Conway, Drew, and John White. </a:t>
            </a:r>
            <a:r>
              <a:rPr lang="en-US" i="1" dirty="0"/>
              <a:t>Machine learning for hackers</a:t>
            </a:r>
            <a:r>
              <a:rPr lang="en-US" dirty="0"/>
              <a:t>. " O'Reilly Media, Inc.", 2012.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81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Online Classes and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DataCamp</a:t>
            </a:r>
            <a:r>
              <a:rPr lang="en-US" dirty="0" smtClean="0"/>
              <a:t> Machine Learning </a:t>
            </a:r>
            <a:r>
              <a:rPr lang="en-US" dirty="0"/>
              <a:t>for Beginners: </a:t>
            </a:r>
            <a:r>
              <a:rPr lang="en-US" dirty="0">
                <a:hlinkClick r:id="rId2"/>
              </a:rPr>
              <a:t>https://www.datacamp.com/courses/machine-learning-</a:t>
            </a:r>
            <a:r>
              <a:rPr lang="en-US" dirty="0" smtClean="0">
                <a:hlinkClick r:id="rId2"/>
              </a:rPr>
              <a:t>toolbox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Udacity</a:t>
            </a:r>
            <a:r>
              <a:rPr lang="en-US" dirty="0"/>
              <a:t> machine learning class: </a:t>
            </a:r>
            <a:r>
              <a:rPr lang="en-US" dirty="0">
                <a:hlinkClick r:id="rId3"/>
              </a:rPr>
              <a:t>https://www.udacity.com/course/intro-to-machine-learning--</a:t>
            </a:r>
            <a:r>
              <a:rPr lang="en-US" dirty="0" smtClean="0">
                <a:hlinkClick r:id="rId3"/>
              </a:rPr>
              <a:t>ud120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kNN</a:t>
            </a:r>
            <a:r>
              <a:rPr lang="en-US" dirty="0" smtClean="0"/>
              <a:t> </a:t>
            </a:r>
            <a:r>
              <a:rPr lang="en-US" dirty="0"/>
              <a:t>example in R: </a:t>
            </a:r>
            <a:r>
              <a:rPr lang="en-US" dirty="0">
                <a:hlinkClick r:id="rId4"/>
              </a:rPr>
              <a:t>https://www.r-bloggers.com/using-knn-classifier-to-predict-whether-the-price-of-stock-will-increase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accurate prediction matters more than causal inference</a:t>
            </a:r>
          </a:p>
          <a:p>
            <a:endParaRPr lang="en-US" dirty="0"/>
          </a:p>
          <a:p>
            <a:r>
              <a:rPr lang="en-US" dirty="0" smtClean="0"/>
              <a:t>To select variables where there are many possibilities</a:t>
            </a:r>
          </a:p>
          <a:p>
            <a:endParaRPr lang="en-US" dirty="0"/>
          </a:p>
          <a:p>
            <a:r>
              <a:rPr lang="en-US" dirty="0" smtClean="0"/>
              <a:t>To learn about the structure of the data and new variables</a:t>
            </a:r>
          </a:p>
          <a:p>
            <a:endParaRPr lang="en-US" dirty="0"/>
          </a:p>
          <a:p>
            <a:r>
              <a:rPr lang="en-US" dirty="0" smtClean="0"/>
              <a:t>Robustness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9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ML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 learning is a field with many different </a:t>
            </a:r>
            <a:r>
              <a:rPr lang="en-US" dirty="0" smtClean="0"/>
              <a:t>methods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We’ll explore a few that have clear applications in the social </a:t>
            </a:r>
            <a:r>
              <a:rPr lang="en-US" dirty="0" smtClean="0"/>
              <a:t>sciences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572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your own adventure!</a:t>
            </a:r>
            <a:endParaRPr lang="en-US" dirty="0"/>
          </a:p>
        </p:txBody>
      </p:sp>
      <p:pic>
        <p:nvPicPr>
          <p:cNvPr id="6" name="Content Placeholder 5" descr="ml_map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2" b="-211"/>
          <a:stretch/>
        </p:blipFill>
        <p:spPr>
          <a:xfrm>
            <a:off x="457200" y="1218630"/>
            <a:ext cx="8229600" cy="5220867"/>
          </a:xfrm>
        </p:spPr>
      </p:pic>
    </p:spTree>
    <p:extLst>
      <p:ext uri="{BB962C8B-B14F-4D97-AF65-F5344CB8AC3E}">
        <p14:creationId xmlns:p14="http://schemas.microsoft.com/office/powerpoint/2010/main" val="158659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We’ll look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Cross-validation and parallelization (not strictly ML, just useful)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Random forests</a:t>
            </a:r>
          </a:p>
          <a:p>
            <a:endParaRPr lang="en-US" dirty="0"/>
          </a:p>
          <a:p>
            <a:r>
              <a:rPr lang="en-US" dirty="0" smtClean="0"/>
              <a:t>Honorable mentions: lasso, KNN, and neural networks.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0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split repetitive processes into batches and parcel them out to your computer’s cores</a:t>
            </a:r>
          </a:p>
          <a:p>
            <a:endParaRPr lang="en-US" dirty="0"/>
          </a:p>
          <a:p>
            <a:r>
              <a:rPr lang="en-US" dirty="0" smtClean="0"/>
              <a:t>Cuts down on run time and is an efficient use of computing power</a:t>
            </a:r>
          </a:p>
          <a:p>
            <a:endParaRPr lang="en-US" dirty="0"/>
          </a:p>
          <a:p>
            <a:r>
              <a:rPr lang="en-US" dirty="0" smtClean="0"/>
              <a:t>Many options for doing this in R; some packages make it really easy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5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Partitioning and/or resampling your data to create a model with one subset and evaluate it with another</a:t>
            </a:r>
          </a:p>
          <a:p>
            <a:endParaRPr lang="en-US" dirty="0"/>
          </a:p>
          <a:p>
            <a:r>
              <a:rPr lang="en-US" dirty="0" smtClean="0"/>
              <a:t>Point: limits </a:t>
            </a:r>
            <a:r>
              <a:rPr lang="en-US" dirty="0" err="1" smtClean="0"/>
              <a:t>overfitting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95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K-fold 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10-fold cross validation</a:t>
            </a:r>
          </a:p>
          <a:p>
            <a:endParaRPr lang="en-US" dirty="0"/>
          </a:p>
          <a:p>
            <a:r>
              <a:rPr lang="en-US" dirty="0" smtClean="0"/>
              <a:t>We randomly split the data into 10 subsets</a:t>
            </a:r>
          </a:p>
          <a:p>
            <a:endParaRPr lang="en-US" dirty="0"/>
          </a:p>
          <a:p>
            <a:r>
              <a:rPr lang="en-US" dirty="0" smtClean="0"/>
              <a:t>We train the model on 9 of those and evaluate its predictive strength on the 10th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0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643</Words>
  <Application>Microsoft Macintosh PowerPoint</Application>
  <PresentationFormat>On-screen Show (4:3)</PresentationFormat>
  <Paragraphs>107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Introduction to Machine Learning</vt:lpstr>
      <vt:lpstr>What is Machine Learning?</vt:lpstr>
      <vt:lpstr>Why Use It?</vt:lpstr>
      <vt:lpstr>The ML Family</vt:lpstr>
      <vt:lpstr>Choose your own adventure!</vt:lpstr>
      <vt:lpstr>We’ll look at:</vt:lpstr>
      <vt:lpstr>Parallelization</vt:lpstr>
      <vt:lpstr>Cross-validation</vt:lpstr>
      <vt:lpstr>K-fold cross-validation</vt:lpstr>
      <vt:lpstr>Lab Section 1: Setting things up</vt:lpstr>
      <vt:lpstr>Classifiers</vt:lpstr>
      <vt:lpstr>CART: Decision Trees</vt:lpstr>
      <vt:lpstr>Example CART</vt:lpstr>
      <vt:lpstr>Lab Section 2: Make a CART</vt:lpstr>
      <vt:lpstr>Random Forests</vt:lpstr>
      <vt:lpstr>Random Forests</vt:lpstr>
      <vt:lpstr>Random Forests</vt:lpstr>
      <vt:lpstr>Lab Section 3: Random Forests and Post-Estimation</vt:lpstr>
      <vt:lpstr>Advanced Topics</vt:lpstr>
      <vt:lpstr>Resources</vt:lpstr>
      <vt:lpstr>Free Online Classes and Tutorials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Calla Hummel</dc:creator>
  <cp:lastModifiedBy>Calla Hummel</cp:lastModifiedBy>
  <cp:revision>18</cp:revision>
  <dcterms:created xsi:type="dcterms:W3CDTF">2017-04-14T17:13:20Z</dcterms:created>
  <dcterms:modified xsi:type="dcterms:W3CDTF">2017-04-19T17:27:47Z</dcterms:modified>
</cp:coreProperties>
</file>